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6"/>
  </p:notesMasterIdLst>
  <p:sldIdLst>
    <p:sldId id="1069" r:id="rId3"/>
    <p:sldId id="2970" r:id="rId4"/>
    <p:sldId id="2934" r:id="rId5"/>
    <p:sldId id="2935" r:id="rId6"/>
    <p:sldId id="2952" r:id="rId7"/>
    <p:sldId id="2936" r:id="rId8"/>
    <p:sldId id="2979" r:id="rId9"/>
    <p:sldId id="2957" r:id="rId10"/>
    <p:sldId id="2958" r:id="rId11"/>
    <p:sldId id="2977" r:id="rId12"/>
    <p:sldId id="2953" r:id="rId13"/>
    <p:sldId id="2954" r:id="rId14"/>
    <p:sldId id="2956" r:id="rId15"/>
    <p:sldId id="2955" r:id="rId16"/>
    <p:sldId id="2939" r:id="rId17"/>
    <p:sldId id="2965" r:id="rId18"/>
    <p:sldId id="572" r:id="rId19"/>
    <p:sldId id="2664" r:id="rId20"/>
    <p:sldId id="2937" r:id="rId21"/>
    <p:sldId id="2940" r:id="rId22"/>
    <p:sldId id="2978" r:id="rId23"/>
    <p:sldId id="2927" r:id="rId24"/>
    <p:sldId id="927" r:id="rId25"/>
    <p:sldId id="2910" r:id="rId26"/>
    <p:sldId id="321" r:id="rId27"/>
    <p:sldId id="1053" r:id="rId28"/>
    <p:sldId id="940" r:id="rId29"/>
    <p:sldId id="2942" r:id="rId30"/>
    <p:sldId id="2975" r:id="rId31"/>
    <p:sldId id="2951" r:id="rId32"/>
    <p:sldId id="2941" r:id="rId33"/>
    <p:sldId id="882" r:id="rId34"/>
    <p:sldId id="2945" r:id="rId35"/>
    <p:sldId id="2946" r:id="rId36"/>
    <p:sldId id="2947" r:id="rId37"/>
    <p:sldId id="2969" r:id="rId38"/>
    <p:sldId id="2974" r:id="rId39"/>
    <p:sldId id="2973" r:id="rId40"/>
    <p:sldId id="2972" r:id="rId41"/>
    <p:sldId id="379" r:id="rId42"/>
    <p:sldId id="380" r:id="rId43"/>
    <p:sldId id="2967" r:id="rId44"/>
    <p:sldId id="2964" r:id="rId45"/>
    <p:sldId id="505" r:id="rId46"/>
    <p:sldId id="2963" r:id="rId47"/>
    <p:sldId id="2962" r:id="rId48"/>
    <p:sldId id="2771" r:id="rId49"/>
    <p:sldId id="2948" r:id="rId50"/>
    <p:sldId id="2720" r:id="rId51"/>
    <p:sldId id="2719" r:id="rId52"/>
    <p:sldId id="2976" r:id="rId53"/>
    <p:sldId id="2933" r:id="rId54"/>
    <p:sldId id="974" r:id="rId55"/>
    <p:sldId id="2961" r:id="rId56"/>
    <p:sldId id="2971" r:id="rId57"/>
    <p:sldId id="2959" r:id="rId58"/>
    <p:sldId id="2750" r:id="rId59"/>
    <p:sldId id="2751" r:id="rId60"/>
    <p:sldId id="2730" r:id="rId61"/>
    <p:sldId id="2731" r:id="rId62"/>
    <p:sldId id="2732" r:id="rId63"/>
    <p:sldId id="2733" r:id="rId64"/>
    <p:sldId id="2735" r:id="rId65"/>
    <p:sldId id="2739" r:id="rId66"/>
    <p:sldId id="2772" r:id="rId67"/>
    <p:sldId id="919" r:id="rId68"/>
    <p:sldId id="2960" r:id="rId69"/>
    <p:sldId id="2950" r:id="rId70"/>
    <p:sldId id="2944" r:id="rId71"/>
    <p:sldId id="504" r:id="rId72"/>
    <p:sldId id="2949" r:id="rId73"/>
    <p:sldId id="564" r:id="rId74"/>
    <p:sldId id="569"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2934"/>
            <p14:sldId id="2935"/>
            <p14:sldId id="2952"/>
            <p14:sldId id="2936"/>
            <p14:sldId id="2979"/>
            <p14:sldId id="2957"/>
            <p14:sldId id="2958"/>
          </p14:sldIdLst>
        </p14:section>
        <p14:section name="Goal: Make Represented Knowledge Computable" id="{2AAFCED1-8B4B-F344-B8EB-8B27443EED3B}">
          <p14:sldIdLst>
            <p14:sldId id="2977"/>
            <p14:sldId id="2953"/>
            <p14:sldId id="2954"/>
            <p14:sldId id="2956"/>
            <p14:sldId id="2955"/>
            <p14:sldId id="2939"/>
            <p14:sldId id="2965"/>
            <p14:sldId id="572"/>
            <p14:sldId id="2664"/>
            <p14:sldId id="2937"/>
            <p14:sldId id="2940"/>
          </p14:sldIdLst>
        </p14:section>
        <p14:section name="Criteria" id="{AD219165-BB23-DC40-AA6F-528EC9C040C9}">
          <p14:sldIdLst>
            <p14:sldId id="2978"/>
          </p14:sldIdLst>
        </p14:section>
        <p14:section name="Input Content (Switching to Concrete Domain)" id="{5BAF1B71-3731-E546-AF5C-796DA14DAD98}">
          <p14:sldIdLst>
            <p14:sldId id="2927"/>
            <p14:sldId id="927"/>
            <p14:sldId id="2910"/>
            <p14:sldId id="321"/>
            <p14:sldId id="1053"/>
            <p14:sldId id="940"/>
            <p14:sldId id="2942"/>
            <p14:sldId id="2975"/>
          </p14:sldIdLst>
        </p14:section>
        <p14:section name="Process in terms of Actions" id="{CD4CEB79-AE30-754F-A8D7-3E627F070C3D}">
          <p14:sldIdLst>
            <p14:sldId id="2951"/>
            <p14:sldId id="2941"/>
            <p14:sldId id="882"/>
            <p14:sldId id="2945"/>
            <p14:sldId id="2946"/>
            <p14:sldId id="2947"/>
            <p14:sldId id="2969"/>
            <p14:sldId id="2974"/>
          </p14:sldIdLst>
        </p14:section>
        <p14:section name="Universal Outputs" id="{550FA220-6964-AB41-8BB9-FBAEFB8CBF25}">
          <p14:sldIdLst>
            <p14:sldId id="2973"/>
            <p14:sldId id="2972"/>
            <p14:sldId id="379"/>
            <p14:sldId id="380"/>
            <p14:sldId id="2967"/>
            <p14:sldId id="2964"/>
            <p14:sldId id="505"/>
            <p14:sldId id="2963"/>
            <p14:sldId id="2962"/>
            <p14:sldId id="2771"/>
            <p14:sldId id="2948"/>
            <p14:sldId id="2720"/>
            <p14:sldId id="2719"/>
          </p14:sldIdLst>
        </p14:section>
        <p14:section name="Boundary Statement and Checking" id="{06C9D3C1-81C6-804F-A10E-882198C9C173}">
          <p14:sldIdLst>
            <p14:sldId id="2976"/>
            <p14:sldId id="2933"/>
            <p14:sldId id="974"/>
          </p14:sldIdLst>
        </p14:section>
        <p14:section name="References" id="{F30E5B7F-C4A9-2841-A40B-6E3AEF87F666}">
          <p14:sldIdLst>
            <p14:sldId id="2961"/>
            <p14:sldId id="2971"/>
            <p14:sldId id="2959"/>
            <p14:sldId id="2750"/>
            <p14:sldId id="2751"/>
            <p14:sldId id="2730"/>
            <p14:sldId id="2731"/>
            <p14:sldId id="2732"/>
            <p14:sldId id="2733"/>
            <p14:sldId id="2735"/>
            <p14:sldId id="2739"/>
            <p14:sldId id="2772"/>
            <p14:sldId id="919"/>
            <p14:sldId id="2960"/>
            <p14:sldId id="2950"/>
            <p14:sldId id="2944"/>
            <p14:sldId id="504"/>
            <p14:sldId id="2949"/>
            <p14:sldId id="564"/>
            <p14:sldId id="5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65"/>
  </p:normalViewPr>
  <p:slideViewPr>
    <p:cSldViewPr snapToGrid="0">
      <p:cViewPr varScale="1">
        <p:scale>
          <a:sx n="169" d="100"/>
          <a:sy n="169" d="100"/>
        </p:scale>
        <p:origin x="208" y="33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749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479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759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11/16/20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22.png"/><Relationship Id="rId4" Type="http://schemas.openxmlformats.org/officeDocument/2006/relationships/hyperlink" Target="https://en.wikipedia.org/wiki/Path_(topology)"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32.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31.png"/><Relationship Id="rId4" Type="http://schemas.openxmlformats.org/officeDocument/2006/relationships/hyperlink" Target="https://en.wikipedia.org/wiki/Partially_ordered_se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tiff"/><Relationship Id="rId7" Type="http://schemas.openxmlformats.org/officeDocument/2006/relationships/image" Target="../media/image42.png"/><Relationship Id="rId2" Type="http://schemas.openxmlformats.org/officeDocument/2006/relationships/hyperlink" Target="http://verses.io/"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41.png"/><Relationship Id="rId4" Type="http://schemas.openxmlformats.org/officeDocument/2006/relationships/hyperlink" Target="https://youtu.be/PB_9HIgSCWc?t=45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amport.azurewebsites.net/tla/book.html?back-link=learning.html#book" TargetMode="External"/><Relationship Id="rId2" Type="http://schemas.openxmlformats.org/officeDocument/2006/relationships/hyperlink" Target="http://lamport.azurewebsites.net/video/intro.html" TargetMode="Externa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47.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48.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en.wikipedia.org/wiki/Noether%27s_theore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youtu.be/Ft8R3-kPDdk?t=39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58.png"/><Relationship Id="rId4" Type="http://schemas.openxmlformats.org/officeDocument/2006/relationships/hyperlink" Target="https://youtu.be/qT8NyyRgLDQ?t=49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youtu.be/jRZDnetjGuo?t=409" TargetMode="External"/><Relationship Id="rId2" Type="http://schemas.openxmlformats.org/officeDocument/2006/relationships/hyperlink" Target="https://drwho.virtadpt.net/files/mov.pdf" TargetMode="External"/><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youtu.be/NmWwRmvjAE8?t=1537" TargetMode="Externa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hyperlink" Target="https://youtu.be/NmWwRmvjAE8?t=103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67.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69.tiff"/><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youtu.be/UwYLaGzhDb4?t=60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80.png"/><Relationship Id="rId4" Type="http://schemas.openxmlformats.org/officeDocument/2006/relationships/hyperlink" Target="https://youtu.be/UwYLaGzhDb4?t=2307"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39.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84.png"/><Relationship Id="rId4" Type="http://schemas.openxmlformats.org/officeDocument/2006/relationships/hyperlink" Target="https://youtu.be/r0lsyTaAuJE?t=16"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image" Target="../media/image82.png"/><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4.gif"/><Relationship Id="rId4" Type="http://schemas.openxmlformats.org/officeDocument/2006/relationships/hyperlink" Target="https://en.wikipedia.org/wiki/File:HomotopySmall.gi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youtu.be/p7-U1_E_j3w" TargetMode="Externa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png"/><Relationship Id="rId7" Type="http://schemas.openxmlformats.org/officeDocument/2006/relationships/hyperlink" Target="https://www.paladion.net/devsecops"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88.pn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benkoo/CognitiveFoundation2020"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hyperlink" Target="http://math.mit.edu/~dspivak/CT4S.pdf"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youtu.be/GGL6AZpO7Ck" TargetMode="External"/><Relationship Id="rId2" Type="http://schemas.openxmlformats.org/officeDocument/2006/relationships/hyperlink" Target="https://www.jeremypmann.com/" TargetMode="Externa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hyperlink" Target="https://youtu.be/9pPS7iJ4grM" TargetMode="Externa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97.png"/><Relationship Id="rId5" Type="http://schemas.openxmlformats.org/officeDocument/2006/relationships/hyperlink" Target="https://youtu.be/lmcT2mP2bfE?t=481"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99.png"/><Relationship Id="rId5" Type="http://schemas.openxmlformats.org/officeDocument/2006/relationships/hyperlink" Target="https://youtu.be/lmcT2mP2bfE?t=967" TargetMode="External"/><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hyperlink" Target="http://vectorstock.com/19590847"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03.png"/><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04.png"/><Relationship Id="rId4"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105.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s://musicbrainz.org/" TargetMode="External"/><Relationship Id="rId5" Type="http://schemas.openxmlformats.org/officeDocument/2006/relationships/image" Target="../media/image107.png"/><Relationship Id="rId4" Type="http://schemas.openxmlformats.org/officeDocument/2006/relationships/hyperlink" Target="https://youtu.be/K2EBCCGPMhw?t=214"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110.png"/><Relationship Id="rId4" Type="http://schemas.openxmlformats.org/officeDocument/2006/relationships/hyperlink" Target="https://youtu.be/YLIH8TKbAh4?t=38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youtu.be/Qd7Ax_oopY8"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s://youtu.be/3qxJ2WD8p4w?t=78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hyperlink" Target="https://youtu.be/cmYzJAsjYSo"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hyperlink" Target="https://youtu.be/VOKgMJEc_ro?t=226" TargetMode="External"/><Relationship Id="rId3" Type="http://schemas.openxmlformats.org/officeDocument/2006/relationships/hyperlink" Target="https://youtu.be/VOKgMJEc_ro" TargetMode="External"/><Relationship Id="rId21"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hyperlink" Target="https://youtu.be/VOKgMJEc_ro?t=147" TargetMode="External"/><Relationship Id="rId17"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hyperlink" Target="https://youtu.be/VOKgMJEc_ro?t=200" TargetMode="External"/><Relationship Id="rId20" Type="http://schemas.openxmlformats.org/officeDocument/2006/relationships/hyperlink" Target="https://youtu.be/VOKgMJEc_ro?t=267" TargetMode="External"/><Relationship Id="rId1" Type="http://schemas.openxmlformats.org/officeDocument/2006/relationships/slideLayout" Target="../slideLayouts/slideLayout2.xml"/><Relationship Id="rId6" Type="http://schemas.openxmlformats.org/officeDocument/2006/relationships/hyperlink" Target="https://youtu.be/VOKgMJEc_ro?t=228" TargetMode="External"/><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image" Target="../media/image12.png"/><Relationship Id="rId10" Type="http://schemas.openxmlformats.org/officeDocument/2006/relationships/image" Target="../media/image9.png"/><Relationship Id="rId19" Type="http://schemas.openxmlformats.org/officeDocument/2006/relationships/image" Target="../media/image14.png"/><Relationship Id="rId4" Type="http://schemas.openxmlformats.org/officeDocument/2006/relationships/hyperlink" Target="https://youtu.be/VOKgMJEc_ro?t=60" TargetMode="External"/><Relationship Id="rId9" Type="http://schemas.openxmlformats.org/officeDocument/2006/relationships/hyperlink" Target="https://youtu.be/VOKgMJEc_ro?t=91" TargetMode="External"/><Relationship Id="rId14" Type="http://schemas.openxmlformats.org/officeDocument/2006/relationships/hyperlink" Target="https://youtu.be/VOKgMJEc_ro?t=159"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tiff"/><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22.tiff"/><Relationship Id="rId5" Type="http://schemas.openxmlformats.org/officeDocument/2006/relationships/image" Target="../media/image121.tiff"/><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hyperlink" Target="https://en.wikipedia.org/wiki/Partially_ordered_set"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4.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youtu.be/Bqx6li5dbEY?t=143" TargetMode="External"/><Relationship Id="rId10" Type="http://schemas.openxmlformats.org/officeDocument/2006/relationships/image" Target="../media/image18.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19</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Criteria: Check if our strategy works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
        <p:nvSpPr>
          <p:cNvPr id="3" name="Rectangle 2">
            <a:extLst>
              <a:ext uri="{FF2B5EF4-FFF2-40B4-BE49-F238E27FC236}">
                <a16:creationId xmlns:a16="http://schemas.microsoft.com/office/drawing/2014/main" id="{ED752952-AAB4-2D48-8A5F-A09F1F49C73B}"/>
              </a:ext>
            </a:extLst>
          </p:cNvPr>
          <p:cNvSpPr/>
          <p:nvPr/>
        </p:nvSpPr>
        <p:spPr>
          <a:xfrm>
            <a:off x="1359816" y="1929041"/>
            <a:ext cx="6424367" cy="1569660"/>
          </a:xfrm>
          <a:prstGeom prst="rect">
            <a:avLst/>
          </a:prstGeom>
        </p:spPr>
        <p:txBody>
          <a:bodyPr wrap="square">
            <a:spAutoFit/>
          </a:bodyPr>
          <a:lstStyle/>
          <a:p>
            <a:pPr>
              <a:buFont typeface="+mj-lt"/>
              <a:buAutoNum type="arabicPeriod"/>
            </a:pPr>
            <a:r>
              <a:rPr lang="en-US" sz="3200" dirty="0">
                <a:solidFill>
                  <a:schemeClr val="tx1"/>
                </a:solidFill>
              </a:rPr>
              <a:t>Compliant with math insights</a:t>
            </a:r>
          </a:p>
          <a:p>
            <a:pPr>
              <a:buFont typeface="+mj-lt"/>
              <a:buAutoNum type="arabicPeriod"/>
            </a:pPr>
            <a:r>
              <a:rPr lang="en-US" sz="3200" dirty="0">
                <a:solidFill>
                  <a:schemeClr val="tx1"/>
                </a:solidFill>
              </a:rPr>
              <a:t>Intuitive for human recognition</a:t>
            </a:r>
          </a:p>
          <a:p>
            <a:pPr>
              <a:buFont typeface="+mj-lt"/>
              <a:buAutoNum type="arabicPeriod"/>
            </a:pPr>
            <a:r>
              <a:rPr lang="en-US" sz="3200" dirty="0">
                <a:solidFill>
                  <a:schemeClr val="tx1"/>
                </a:solidFill>
              </a:rPr>
              <a:t>Utilize Latest Technologies</a:t>
            </a:r>
          </a:p>
        </p:txBody>
      </p:sp>
    </p:spTree>
    <p:extLst>
      <p:ext uri="{BB962C8B-B14F-4D97-AF65-F5344CB8AC3E}">
        <p14:creationId xmlns:p14="http://schemas.microsoft.com/office/powerpoint/2010/main" val="84843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Conditional Statements</a:t>
            </a:r>
          </a:p>
          <a:p>
            <a:pPr lvl="1" indent="-342900">
              <a:buSzPts val="1800"/>
              <a:buFont typeface="Arial"/>
              <a:buChar char="●"/>
            </a:pPr>
            <a:r>
              <a:rPr lang="en-US" dirty="0">
                <a:solidFill>
                  <a:schemeClr val="tx1"/>
                </a:solidFill>
              </a:rPr>
              <a:t>Compliant with math insights?</a:t>
            </a:r>
          </a:p>
          <a:p>
            <a:pPr lvl="1" indent="-342900">
              <a:buSzPts val="1800"/>
              <a:buFont typeface="Arial"/>
              <a:buChar char="●"/>
            </a:pPr>
            <a:r>
              <a:rPr lang="en-US" dirty="0">
                <a:solidFill>
                  <a:schemeClr val="tx1"/>
                </a:solidFill>
              </a:rPr>
              <a:t>Intuitive for human cognition?</a:t>
            </a:r>
          </a:p>
          <a:p>
            <a:pPr lvl="1" indent="-342900">
              <a:buSzPts val="1800"/>
              <a:buFont typeface="Arial"/>
              <a:buChar char="●"/>
            </a:pPr>
            <a:r>
              <a:rPr lang="en-US" dirty="0">
                <a:solidFill>
                  <a:schemeClr val="tx1"/>
                </a:solidFill>
              </a:rPr>
              <a:t>Utilize latest technologies?</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Matching Output and Inputs</a:t>
            </a:r>
          </a:p>
          <a:p>
            <a:pPr lvl="1" indent="-342900">
              <a:buSzPts val="1800"/>
              <a:buFont typeface="Arial"/>
              <a:buChar char="●"/>
            </a:pPr>
            <a:r>
              <a:rPr lang="en-US" dirty="0">
                <a:solidFill>
                  <a:schemeClr val="bg1"/>
                </a:solidFill>
              </a:rPr>
              <a:t>Category Theory as a Universal Construct</a:t>
            </a:r>
          </a:p>
          <a:p>
            <a:pPr lvl="1" indent="-342900">
              <a:buSzPts val="1800"/>
              <a:buFont typeface="Arial"/>
              <a:buChar char="●"/>
            </a:pPr>
            <a:r>
              <a:rPr lang="en-US" dirty="0">
                <a:solidFill>
                  <a:schemeClr val="bg1"/>
                </a:solidFill>
              </a:rPr>
              <a:t>Analogy in terms of linked structures and stretching geometries</a:t>
            </a:r>
          </a:p>
          <a:p>
            <a:pPr lvl="1" indent="-342900">
              <a:buSzPts val="1800"/>
              <a:buFont typeface="Arial"/>
              <a:buChar char="●"/>
            </a:pPr>
            <a:r>
              <a:rPr lang="en-US" dirty="0">
                <a:solidFill>
                  <a:schemeClr val="bg1"/>
                </a:solidFill>
              </a:rPr>
              <a:t>Data Collection, Computing and Visualization Technologies</a:t>
            </a:r>
          </a:p>
        </p:txBody>
      </p:sp>
    </p:spTree>
    <p:extLst>
      <p:ext uri="{BB962C8B-B14F-4D97-AF65-F5344CB8AC3E}">
        <p14:creationId xmlns:p14="http://schemas.microsoft.com/office/powerpoint/2010/main" val="2849848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23</a:t>
            </a:fld>
            <a:endParaRPr lang="en-TW"/>
          </a:p>
        </p:txBody>
      </p:sp>
    </p:spTree>
    <p:extLst>
      <p:ext uri="{BB962C8B-B14F-4D97-AF65-F5344CB8AC3E}">
        <p14:creationId xmlns:p14="http://schemas.microsoft.com/office/powerpoint/2010/main" val="3797864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24</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311700" y="196587"/>
            <a:ext cx="8520600" cy="572700"/>
          </a:xfrm>
          <a:prstGeom prst="rect">
            <a:avLst/>
          </a:prstGeom>
        </p:spPr>
        <p:txBody>
          <a:bodyPr/>
          <a:lstStyle/>
          <a:p>
            <a:pPr algn="ctr"/>
            <a:r>
              <a:rPr dirty="0"/>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25</a:t>
            </a:fld>
            <a:endParaRPr lang="en-TW"/>
          </a:p>
        </p:txBody>
      </p:sp>
    </p:spTree>
    <p:extLst>
      <p:ext uri="{BB962C8B-B14F-4D97-AF65-F5344CB8AC3E}">
        <p14:creationId xmlns:p14="http://schemas.microsoft.com/office/powerpoint/2010/main" val="32719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5" name="Picture 4">
            <a:hlinkClick r:id="rId3"/>
            <a:extLst>
              <a:ext uri="{FF2B5EF4-FFF2-40B4-BE49-F238E27FC236}">
                <a16:creationId xmlns:a16="http://schemas.microsoft.com/office/drawing/2014/main" id="{C2CDD4B7-23CC-8B42-9ADF-8E653FABC4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4532" y="1017725"/>
            <a:ext cx="5674936" cy="3949313"/>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966" y="173470"/>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chemeClr val="tx1"/>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Arial"/>
                <a:cs typeface="Arial"/>
                <a:sym typeface="Arial"/>
              </a:rPr>
              <a:t>Image credits: </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schemeClr val="tx1"/>
                </a:solidFill>
                <a:effectLst/>
                <a:uLnTx/>
                <a:uFillTx/>
                <a:latin typeface="Arial"/>
                <a:cs typeface="Arial"/>
                <a:sym typeface="Arial"/>
                <a:hlinkClick r:id="rId2"/>
              </a:rPr>
              <a:t>verses.io</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 </a:t>
            </a:r>
            <a:endParaRPr kumimoji="0" lang="en-US" sz="1050" b="0" i="0" u="none" strike="noStrike" kern="0" cap="none" spc="0" normalizeH="0" baseline="0" noProof="0" dirty="0">
              <a:ln>
                <a:noFill/>
              </a:ln>
              <a:solidFill>
                <a:schemeClr val="tx1"/>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hlinkClick r:id="rId4"/>
            <a:extLst>
              <a:ext uri="{FF2B5EF4-FFF2-40B4-BE49-F238E27FC236}">
                <a16:creationId xmlns:a16="http://schemas.microsoft.com/office/drawing/2014/main" id="{549F9799-E7A0-2744-AD0F-D3D4AAAC48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864" y="1455656"/>
            <a:ext cx="2204781" cy="1408719"/>
          </a:xfrm>
          <a:prstGeom prst="rect">
            <a:avLst/>
          </a:prstGeom>
        </p:spPr>
      </p:pic>
      <p:pic>
        <p:nvPicPr>
          <p:cNvPr id="9" name="Picture 8">
            <a:hlinkClick r:id="rId6"/>
            <a:extLst>
              <a:ext uri="{FF2B5EF4-FFF2-40B4-BE49-F238E27FC236}">
                <a16:creationId xmlns:a16="http://schemas.microsoft.com/office/drawing/2014/main" id="{93119E90-8636-ED4B-BFB3-D60BB17629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5864" y="3118291"/>
            <a:ext cx="2204780" cy="1534355"/>
          </a:xfrm>
          <a:prstGeom prst="rect">
            <a:avLst/>
          </a:prstGeom>
        </p:spPr>
      </p:pic>
    </p:spTree>
    <p:extLst>
      <p:ext uri="{BB962C8B-B14F-4D97-AF65-F5344CB8AC3E}">
        <p14:creationId xmlns:p14="http://schemas.microsoft.com/office/powerpoint/2010/main" val="1940855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86683"/>
            <a:ext cx="8520600" cy="572700"/>
          </a:xfrm>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774268"/>
            <a:chOff x="545567" y="1557384"/>
            <a:chExt cx="3778707" cy="2565580"/>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1134239" y="3913751"/>
              <a:ext cx="2601362" cy="209213"/>
            </a:xfrm>
            <a:prstGeom prst="rect">
              <a:avLst/>
            </a:prstGeom>
            <a:noFill/>
          </p:spPr>
          <p:txBody>
            <a:bodyPr wrap="none" rtlCol="0">
              <a:spAutoFit/>
            </a:bodyPr>
            <a:lstStyle/>
            <a:p>
              <a:pPr algn="ctr"/>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43533"/>
            <a:ext cx="8520600" cy="572700"/>
          </a:xfrm>
          <a:prstGeom prst="rect">
            <a:avLst/>
          </a:prstGeom>
        </p:spPr>
        <p:txBody>
          <a:bodyPr/>
          <a:lstStyle/>
          <a:p>
            <a:pPr algn="ctr"/>
            <a:r>
              <a:rPr lang="en-US" dirty="0"/>
              <a:t>Paths as sequences of “Actions”</a:t>
            </a:r>
            <a:br>
              <a:rPr lang="en-US" dirty="0"/>
            </a:br>
            <a:r>
              <a:rPr lang="en-US" sz="1800" dirty="0"/>
              <a:t>with assigned names (state values)</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2901384" y="4637389"/>
            <a:ext cx="4919937" cy="307777"/>
          </a:xfrm>
          <a:prstGeom prst="rect">
            <a:avLst/>
          </a:prstGeom>
          <a:noFill/>
        </p:spPr>
        <p:txBody>
          <a:bodyPr wrap="none" rtlCol="0">
            <a:spAutoFit/>
          </a:bodyPr>
          <a:lstStyle/>
          <a:p>
            <a:pPr algn="ctr"/>
            <a:r>
              <a:rPr lang="en-TW" dirty="0"/>
              <a:t>Video Link: </a:t>
            </a:r>
            <a:r>
              <a:rPr lang="en-US" dirty="0">
                <a:hlinkClick r:id="rId2"/>
              </a:rPr>
              <a:t>http://lamport.azurewebsites.net/video/intro.html</a:t>
            </a:r>
            <a:endParaRPr lang="en-TW" dirty="0"/>
          </a:p>
        </p:txBody>
      </p:sp>
      <p:pic>
        <p:nvPicPr>
          <p:cNvPr id="21506" name="Picture 2">
            <a:hlinkClick r:id="rId3"/>
            <a:extLst>
              <a:ext uri="{FF2B5EF4-FFF2-40B4-BE49-F238E27FC236}">
                <a16:creationId xmlns:a16="http://schemas.microsoft.com/office/drawing/2014/main" id="{4A5E12A7-A159-B14C-A5F4-ACA95AAB94B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918" y="1668545"/>
            <a:ext cx="1933681" cy="2413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6719C22-5846-E942-9CD8-CEE2F08B89BB}"/>
              </a:ext>
            </a:extLst>
          </p:cNvPr>
          <p:cNvPicPr>
            <a:picLocks noChangeAspect="1"/>
          </p:cNvPicPr>
          <p:nvPr/>
        </p:nvPicPr>
        <p:blipFill>
          <a:blip r:embed="rId5"/>
          <a:stretch>
            <a:fillRect/>
          </a:stretch>
        </p:blipFill>
        <p:spPr>
          <a:xfrm>
            <a:off x="2370559" y="1122652"/>
            <a:ext cx="5981589" cy="3355773"/>
          </a:xfrm>
          <a:prstGeom prst="rect">
            <a:avLst/>
          </a:prstGeom>
        </p:spPr>
      </p:pic>
      <p:pic>
        <p:nvPicPr>
          <p:cNvPr id="3" name="Picture 2">
            <a:extLst>
              <a:ext uri="{FF2B5EF4-FFF2-40B4-BE49-F238E27FC236}">
                <a16:creationId xmlns:a16="http://schemas.microsoft.com/office/drawing/2014/main" id="{669FC261-E8F9-B24B-9986-E16FE4497E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46255" y="2968149"/>
            <a:ext cx="4251488" cy="1433570"/>
          </a:xfrm>
          <a:prstGeom prst="rect">
            <a:avLst/>
          </a:prstGeom>
        </p:spPr>
      </p:pic>
    </p:spTree>
    <p:extLst>
      <p:ext uri="{BB962C8B-B14F-4D97-AF65-F5344CB8AC3E}">
        <p14:creationId xmlns:p14="http://schemas.microsoft.com/office/powerpoint/2010/main" val="3469551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700" y="445025"/>
            <a:ext cx="8709458" cy="572700"/>
          </a:xfrm>
          <a:prstGeom prst="rect">
            <a:avLst/>
          </a:prstGeom>
        </p:spPr>
        <p:txBody>
          <a:bodyPr/>
          <a:lstStyle/>
          <a:p>
            <a:pPr algn="ctr"/>
            <a:r>
              <a:rPr lang="en-US" dirty="0"/>
              <a:t>Representing Types (names with intensive properties)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379787" y="460610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606101"/>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548" y="2271135"/>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
        <p:nvSpPr>
          <p:cNvPr id="4" name="TextBox 3">
            <a:extLst>
              <a:ext uri="{FF2B5EF4-FFF2-40B4-BE49-F238E27FC236}">
                <a16:creationId xmlns:a16="http://schemas.microsoft.com/office/drawing/2014/main" id="{C5545F62-30A1-0B4A-A3BD-1C38F85A00F0}"/>
              </a:ext>
            </a:extLst>
          </p:cNvPr>
          <p:cNvSpPr txBox="1"/>
          <p:nvPr/>
        </p:nvSpPr>
        <p:spPr>
          <a:xfrm>
            <a:off x="546603" y="1275098"/>
            <a:ext cx="2845442" cy="738664"/>
          </a:xfrm>
          <a:prstGeom prst="rect">
            <a:avLst/>
          </a:prstGeom>
          <a:noFill/>
        </p:spPr>
        <p:txBody>
          <a:bodyPr wrap="square" rtlCol="0">
            <a:spAutoFit/>
          </a:bodyPr>
          <a:lstStyle/>
          <a:p>
            <a:pPr algn="ctr"/>
            <a:r>
              <a:rPr lang="en-TW" dirty="0"/>
              <a:t>IN a tautological statement, all unique namespaces will possess the same logical meaning.</a:t>
            </a:r>
          </a:p>
        </p:txBody>
      </p:sp>
    </p:spTree>
    <p:extLst>
      <p:ext uri="{BB962C8B-B14F-4D97-AF65-F5344CB8AC3E}">
        <p14:creationId xmlns:p14="http://schemas.microsoft.com/office/powerpoint/2010/main" val="1168066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461153"/>
            <a:ext cx="8520600" cy="1970203"/>
          </a:xfrm>
        </p:spPr>
        <p:txBody>
          <a:bodyPr/>
          <a:lstStyle/>
          <a:p>
            <a:pPr marL="0" indent="0" algn="ctr">
              <a:buNone/>
            </a:pPr>
            <a:r>
              <a:rPr lang="en-US" sz="3600" dirty="0">
                <a:latin typeface="Arial Rounded MT Bold" panose="020F0704030504030204" pitchFamily="34" charset="77"/>
              </a:rPr>
              <a:t>The nature of “arrow” and its Universal expressive powers in Knowledge Representation</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900247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A CPU with One instruction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352512" y="3908406"/>
            <a:ext cx="4102405" cy="246221"/>
          </a:xfrm>
          <a:prstGeom prst="rect">
            <a:avLst/>
          </a:prstGeom>
          <a:solidFill>
            <a:schemeClr val="bg1"/>
          </a:solidFill>
        </p:spPr>
        <p:txBody>
          <a:bodyPr wrap="none" rtlCol="0">
            <a:spAutoFit/>
          </a:bodyPr>
          <a:lstStyle/>
          <a:p>
            <a:r>
              <a:rPr lang="en-TW" sz="1000" dirty="0">
                <a:solidFill>
                  <a:schemeClr val="tx1"/>
                </a:solidFill>
              </a:rPr>
              <a:t>Stephen Dolan’s </a:t>
            </a:r>
            <a:r>
              <a:rPr lang="en-TW" sz="1000" dirty="0">
                <a:solidFill>
                  <a:schemeClr val="tx1"/>
                </a:solidFill>
                <a:hlinkClick r:id="rId2"/>
              </a:rPr>
              <a:t>paper</a:t>
            </a:r>
            <a:r>
              <a:rPr lang="en-TW" sz="1000" dirty="0">
                <a:solidFill>
                  <a:schemeClr val="tx1"/>
                </a:solidFill>
              </a:rPr>
              <a:t> on Turing Completeness with one instruction</a:t>
            </a:r>
          </a:p>
        </p:txBody>
      </p:sp>
      <p:sp>
        <p:nvSpPr>
          <p:cNvPr id="6" name="TextBox 5">
            <a:extLst>
              <a:ext uri="{FF2B5EF4-FFF2-40B4-BE49-F238E27FC236}">
                <a16:creationId xmlns:a16="http://schemas.microsoft.com/office/drawing/2014/main" id="{E3123EB5-2771-024B-AFB2-760131F04F3C}"/>
              </a:ext>
            </a:extLst>
          </p:cNvPr>
          <p:cNvSpPr txBox="1"/>
          <p:nvPr/>
        </p:nvSpPr>
        <p:spPr>
          <a:xfrm>
            <a:off x="5422698" y="4493426"/>
            <a:ext cx="3044423" cy="307777"/>
          </a:xfrm>
          <a:prstGeom prst="rect">
            <a:avLst/>
          </a:prstGeom>
          <a:noFill/>
        </p:spPr>
        <p:txBody>
          <a:bodyPr wrap="none" rtlCol="0">
            <a:spAutoFit/>
          </a:bodyPr>
          <a:lstStyle/>
          <a:p>
            <a:r>
              <a:rPr lang="en-US" dirty="0">
                <a:hlinkClick r:id="rId3"/>
              </a:rPr>
              <a:t>https://youtu.be/jRZDnetjGuo?t=409</a:t>
            </a:r>
            <a:endParaRPr lang="en-TW" dirty="0"/>
          </a:p>
        </p:txBody>
      </p:sp>
      <p:pic>
        <p:nvPicPr>
          <p:cNvPr id="4" name="Picture 3">
            <a:hlinkClick r:id="rId3"/>
            <a:extLst>
              <a:ext uri="{FF2B5EF4-FFF2-40B4-BE49-F238E27FC236}">
                <a16:creationId xmlns:a16="http://schemas.microsoft.com/office/drawing/2014/main" id="{B79ED1AC-9911-CD44-8197-BA5F8663A7DD}"/>
              </a:ext>
            </a:extLst>
          </p:cNvPr>
          <p:cNvPicPr>
            <a:picLocks noChangeAspect="1"/>
          </p:cNvPicPr>
          <p:nvPr/>
        </p:nvPicPr>
        <p:blipFill>
          <a:blip r:embed="rId4"/>
          <a:stretch>
            <a:fillRect/>
          </a:stretch>
        </p:blipFill>
        <p:spPr>
          <a:xfrm>
            <a:off x="4450109" y="1258253"/>
            <a:ext cx="4199064" cy="2942281"/>
          </a:xfrm>
          <a:prstGeom prst="rect">
            <a:avLst/>
          </a:prstGeom>
        </p:spPr>
      </p:pic>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5"/>
          <a:stretch>
            <a:fillRect/>
          </a:stretch>
        </p:blipFill>
        <p:spPr>
          <a:xfrm>
            <a:off x="352512" y="1437364"/>
            <a:ext cx="3959393" cy="1843166"/>
          </a:xfrm>
          <a:prstGeom prst="rect">
            <a:avLst/>
          </a:prstGeom>
        </p:spPr>
      </p:pic>
    </p:spTree>
    <p:extLst>
      <p:ext uri="{BB962C8B-B14F-4D97-AF65-F5344CB8AC3E}">
        <p14:creationId xmlns:p14="http://schemas.microsoft.com/office/powerpoint/2010/main" val="489915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73645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40</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429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“unique”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111" y="1480007"/>
            <a:ext cx="3934896" cy="2300841"/>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360111" y="4053526"/>
            <a:ext cx="393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Kan Extension: A highly </a:t>
            </a:r>
            <a:r>
              <a:rPr lang="en-US" dirty="0">
                <a:solidFill>
                  <a:schemeClr val="tx1"/>
                </a:solidFill>
              </a:rPr>
              <a:t>rigorous </a:t>
            </a:r>
            <a:r>
              <a:rPr kumimoji="0" lang="en-US" sz="1400" b="0" i="0" u="none" strike="noStrike" kern="0" cap="none" spc="0" normalizeH="0" baseline="0" noProof="0" dirty="0">
                <a:ln>
                  <a:noFill/>
                </a:ln>
                <a:solidFill>
                  <a:schemeClr val="tx1"/>
                </a:solidFill>
                <a:effectLst/>
                <a:uLnTx/>
                <a:uFillTx/>
                <a:latin typeface="Arial"/>
                <a:cs typeface="Arial"/>
                <a:sym typeface="Arial"/>
              </a:rPr>
              <a:t>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managing abstractions.</a:t>
            </a:r>
          </a:p>
        </p:txBody>
      </p:sp>
      <p:pic>
        <p:nvPicPr>
          <p:cNvPr id="5" name="Picture 2" descr="Kuhn Cycle">
            <a:extLst>
              <a:ext uri="{FF2B5EF4-FFF2-40B4-BE49-F238E27FC236}">
                <a16:creationId xmlns:a16="http://schemas.microsoft.com/office/drawing/2014/main" id="{EFE81C97-421B-6344-B431-784D2D9989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3073" y="1429179"/>
            <a:ext cx="2282688" cy="222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601D1-FC58-034E-B052-9308E4406C36}"/>
              </a:ext>
            </a:extLst>
          </p:cNvPr>
          <p:cNvSpPr txBox="1"/>
          <p:nvPr/>
        </p:nvSpPr>
        <p:spPr>
          <a:xfrm>
            <a:off x="4848995" y="4053526"/>
            <a:ext cx="39348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chemeClr val="tx1"/>
                </a:solidFill>
                <a:effectLst/>
                <a:uLnTx/>
                <a:uFillTx/>
                <a:latin typeface="Arial"/>
                <a:cs typeface="Arial"/>
                <a:sym typeface="Arial"/>
              </a:rPr>
              <a:t>Khun</a:t>
            </a:r>
            <a:r>
              <a:rPr kumimoji="0" lang="en-US" sz="1400" b="0" i="0" u="none" strike="noStrike" kern="0" cap="none" spc="0" normalizeH="0" baseline="0" noProof="0" dirty="0">
                <a:ln>
                  <a:noFill/>
                </a:ln>
                <a:solidFill>
                  <a:schemeClr val="tx1"/>
                </a:solidFill>
                <a:effectLst/>
                <a:uLnTx/>
                <a:uFillTx/>
                <a:latin typeface="Arial"/>
                <a:cs typeface="Arial"/>
                <a:sym typeface="Arial"/>
              </a:rPr>
              <a:t> Cycle: A generic model for managing scientific advancement/evolution</a:t>
            </a:r>
            <a:r>
              <a:rPr kumimoji="0" lang="en-TW" sz="1400" b="0" i="0" u="none" strike="noStrike" kern="0" cap="none" spc="0" normalizeH="0" baseline="0" noProof="0" dirty="0">
                <a:ln>
                  <a:noFill/>
                </a:ln>
                <a:solidFill>
                  <a:schemeClr val="tx1"/>
                </a:solidFill>
                <a:effectLst/>
                <a:uLnTx/>
                <a:uFillTx/>
                <a:latin typeface="Arial"/>
                <a:cs typeface="Arial"/>
                <a:sym typeface="Arial"/>
              </a:rPr>
              <a:t> based on Namespace Management.</a:t>
            </a:r>
          </a:p>
        </p:txBody>
      </p:sp>
    </p:spTree>
    <p:extLst>
      <p:ext uri="{BB962C8B-B14F-4D97-AF65-F5344CB8AC3E}">
        <p14:creationId xmlns:p14="http://schemas.microsoft.com/office/powerpoint/2010/main" val="2239249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err="1">
                <a:solidFill>
                  <a:schemeClr val="tx1"/>
                </a:solidFill>
                <a:latin typeface="黑体" panose="02010609060101010101" pitchFamily="49" charset="-122"/>
                <a:ea typeface="黑体" panose="02010609060101010101" pitchFamily="49" charset="-122"/>
              </a:rPr>
              <a:t>Abundent</a:t>
            </a:r>
            <a:r>
              <a:rPr lang="en-US" altLang="zh-CN" dirty="0">
                <a:solidFill>
                  <a:schemeClr val="tx1"/>
                </a:solidFill>
                <a:latin typeface="黑体" panose="02010609060101010101" pitchFamily="49" charset="-122"/>
                <a:ea typeface="黑体" panose="02010609060101010101" pitchFamily="49" charset="-122"/>
              </a:rPr>
              <a:t> Data Sources Available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5904" y="2220400"/>
            <a:ext cx="3672508" cy="2100107"/>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0532" y="2453954"/>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7" name="Picture 6">
            <a:hlinkClick r:id="rId6"/>
            <a:extLst>
              <a:ext uri="{FF2B5EF4-FFF2-40B4-BE49-F238E27FC236}">
                <a16:creationId xmlns:a16="http://schemas.microsoft.com/office/drawing/2014/main" id="{4484DACF-B441-8141-838A-E757C5496D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6436" y="1218300"/>
            <a:ext cx="3551127" cy="2471308"/>
          </a:xfrm>
          <a:prstGeom prst="rect">
            <a:avLst/>
          </a:prstGeom>
        </p:spPr>
      </p:pic>
    </p:spTree>
    <p:extLst>
      <p:ext uri="{BB962C8B-B14F-4D97-AF65-F5344CB8AC3E}">
        <p14:creationId xmlns:p14="http://schemas.microsoft.com/office/powerpoint/2010/main" val="28794855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06" y="174188"/>
            <a:ext cx="857318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Namespace Management</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80227" y="465919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206" y="1262410"/>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3C09C52-561D-EE47-8BA5-4FF60FFE721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70371" y="1602558"/>
            <a:ext cx="4653079" cy="2931521"/>
          </a:xfrm>
          <a:prstGeom prst="rect">
            <a:avLst/>
          </a:prstGeom>
        </p:spPr>
      </p:pic>
      <p:sp>
        <p:nvSpPr>
          <p:cNvPr id="3" name="TextBox 2">
            <a:extLst>
              <a:ext uri="{FF2B5EF4-FFF2-40B4-BE49-F238E27FC236}">
                <a16:creationId xmlns:a16="http://schemas.microsoft.com/office/drawing/2014/main" id="{28BD123E-DAD5-5342-82A2-59080A43508D}"/>
              </a:ext>
            </a:extLst>
          </p:cNvPr>
          <p:cNvSpPr txBox="1"/>
          <p:nvPr/>
        </p:nvSpPr>
        <p:spPr>
          <a:xfrm>
            <a:off x="4135715" y="808087"/>
            <a:ext cx="4522392" cy="584775"/>
          </a:xfrm>
          <a:prstGeom prst="rect">
            <a:avLst/>
          </a:prstGeom>
          <a:noFill/>
        </p:spPr>
        <p:txBody>
          <a:bodyPr wrap="none" rtlCol="0">
            <a:spAutoFit/>
          </a:bodyPr>
          <a:lstStyle/>
          <a:p>
            <a:pPr algn="ctr"/>
            <a:r>
              <a:rPr lang="en-TW" sz="1800" b="1" dirty="0">
                <a:solidFill>
                  <a:srgbClr val="FF0000"/>
                </a:solidFill>
              </a:rPr>
              <a:t>System Alert:</a:t>
            </a:r>
          </a:p>
          <a:p>
            <a:pPr algn="ctr"/>
            <a:r>
              <a:rPr lang="en-TW" dirty="0"/>
              <a:t>Mathematicians keeps inventing different Namespaces</a:t>
            </a:r>
          </a:p>
        </p:txBody>
      </p:sp>
    </p:spTree>
    <p:extLst>
      <p:ext uri="{BB962C8B-B14F-4D97-AF65-F5344CB8AC3E}">
        <p14:creationId xmlns:p14="http://schemas.microsoft.com/office/powerpoint/2010/main" val="278552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465409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06509" y="1869919"/>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t>
            </a:r>
            <a:r>
              <a:rPr lang="en-US" sz="1400" dirty="0">
                <a:solidFill>
                  <a:schemeClr val="bg1"/>
                </a:solidFill>
              </a:rPr>
              <a:t>Linked namespaces can be rendered on mobile devices in modern browsers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a:t>
            </a:r>
            <a:r>
              <a:rPr lang="en-US" sz="1400" dirty="0">
                <a:solidFill>
                  <a:schemeClr val="bg1"/>
                </a:solidFill>
              </a:rPr>
              <a:t>Compute in “Arrows” by following </a:t>
            </a:r>
            <a:r>
              <a:rPr lang="en-US" sz="1400" dirty="0">
                <a:solidFill>
                  <a:srgbClr val="FF0000"/>
                </a:solidFill>
              </a:rPr>
              <a:t>Category Theory</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sz="1050" dirty="0">
                <a:solidFill>
                  <a:schemeClr val="bg1"/>
                </a:solidFill>
              </a:rPr>
              <a:t>Category Theory allow namespaces to be stretched and compressed</a:t>
            </a:r>
          </a:p>
          <a:p>
            <a:pPr>
              <a:buFont typeface="+mj-lt"/>
              <a:buAutoNum type="arabicPeriod"/>
            </a:pPr>
            <a:r>
              <a:rPr lang="en-US" sz="1050" dirty="0">
                <a:solidFill>
                  <a:schemeClr val="bg1"/>
                </a:solidFill>
              </a:rPr>
              <a:t>Arrow/path Analogies provides a geometrical/visual understanding</a:t>
            </a:r>
          </a:p>
          <a:p>
            <a:pPr>
              <a:buFont typeface="+mj-lt"/>
              <a:buAutoNum type="arabicPeriod"/>
            </a:pPr>
            <a:r>
              <a:rPr lang="en-US" sz="1050" dirty="0">
                <a:solidFill>
                  <a:schemeClr val="bg1"/>
                </a:solidFill>
              </a:rPr>
              <a:t>Industry-strength tools available for data abstraction and collection/computation</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grpSp>
        <p:nvGrpSpPr>
          <p:cNvPr id="10" name="Group 9">
            <a:extLst>
              <a:ext uri="{FF2B5EF4-FFF2-40B4-BE49-F238E27FC236}">
                <a16:creationId xmlns:a16="http://schemas.microsoft.com/office/drawing/2014/main" id="{B2A67C26-708F-D64D-870E-1F79372A27CE}"/>
              </a:ext>
            </a:extLst>
          </p:cNvPr>
          <p:cNvGrpSpPr/>
          <p:nvPr/>
        </p:nvGrpSpPr>
        <p:grpSpPr>
          <a:xfrm>
            <a:off x="3666449" y="929198"/>
            <a:ext cx="1829956" cy="822489"/>
            <a:chOff x="3599883" y="934204"/>
            <a:chExt cx="1967713" cy="972339"/>
          </a:xfrm>
        </p:grpSpPr>
        <p:pic>
          <p:nvPicPr>
            <p:cNvPr id="14" name="Picture 2" descr="Kuhn Cycle">
              <a:extLst>
                <a:ext uri="{FF2B5EF4-FFF2-40B4-BE49-F238E27FC236}">
                  <a16:creationId xmlns:a16="http://schemas.microsoft.com/office/drawing/2014/main" id="{119C11D9-A689-2449-B6BB-C4EC2EF38A2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99883" y="934204"/>
              <a:ext cx="995597" cy="9700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uhn Cycle">
              <a:extLst>
                <a:ext uri="{FF2B5EF4-FFF2-40B4-BE49-F238E27FC236}">
                  <a16:creationId xmlns:a16="http://schemas.microsoft.com/office/drawing/2014/main" id="{4CE0E43C-3908-4148-A05C-02FC2ADD8F1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a:fillRect/>
            </a:stretch>
          </p:blipFill>
          <p:spPr bwMode="auto">
            <a:xfrm flipH="1">
              <a:off x="4571999" y="936474"/>
              <a:ext cx="995597" cy="97006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73;p16">
            <a:extLst>
              <a:ext uri="{FF2B5EF4-FFF2-40B4-BE49-F238E27FC236}">
                <a16:creationId xmlns:a16="http://schemas.microsoft.com/office/drawing/2014/main" id="{12902E7D-0D55-2A44-8C61-01E7818ABD36}"/>
              </a:ext>
            </a:extLst>
          </p:cNvPr>
          <p:cNvSpPr txBox="1">
            <a:spLocks/>
          </p:cNvSpPr>
          <p:nvPr/>
        </p:nvSpPr>
        <p:spPr>
          <a:xfrm>
            <a:off x="543765" y="1754395"/>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pic>
        <p:nvPicPr>
          <p:cNvPr id="19" name="Picture 2" descr="Devsecops-Illustretion-ICon-1">
            <a:hlinkClick r:id="rId7"/>
            <a:extLst>
              <a:ext uri="{FF2B5EF4-FFF2-40B4-BE49-F238E27FC236}">
                <a16:creationId xmlns:a16="http://schemas.microsoft.com/office/drawing/2014/main" id="{0554A8DB-15E8-AF49-A891-52EA454E8CBF}"/>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10181" y="1011859"/>
            <a:ext cx="1323571" cy="8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0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2400" dirty="0">
                <a:latin typeface="Arial Rounded MT Bold" panose="020F0704030504030204" pitchFamily="34" charset="77"/>
              </a:rPr>
              <a:t>Knowledge Representation can be grounded in a unifying theoretical framework (Category Theory).</a:t>
            </a:r>
          </a:p>
          <a:p>
            <a:pPr marL="285750" indent="-285750">
              <a:buFont typeface="Arial" panose="020B0604020202020204" pitchFamily="34" charset="0"/>
              <a:buChar char="•"/>
            </a:pPr>
            <a:r>
              <a:rPr lang="en-US" sz="2400" dirty="0">
                <a:latin typeface="Arial Rounded MT Bold" panose="020F0704030504030204" pitchFamily="34" charset="77"/>
              </a:rPr>
              <a:t>Unification provides consistency, scalability, and knowledge reuse.</a:t>
            </a:r>
          </a:p>
          <a:p>
            <a:pPr marL="285750" indent="-285750">
              <a:buFont typeface="Arial" panose="020B0604020202020204" pitchFamily="34" charset="0"/>
              <a:buChar char="•"/>
            </a:pPr>
            <a:r>
              <a:rPr lang="en-US" sz="2400" dirty="0">
                <a:latin typeface="Arial Rounded MT Bold" panose="020F0704030504030204" pitchFamily="34" charset="77"/>
              </a:rPr>
              <a:t>Existing tools and technologies can significantly reduce the cognitive complexity of their users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917002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26,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Refine the Logic Model of your project</a:t>
            </a:r>
            <a:r>
              <a:rPr lang="en-US" dirty="0"/>
              <a:t>, make sure that you have enough reference material</a:t>
            </a:r>
            <a:endParaRPr lang="en-TW" dirty="0"/>
          </a:p>
          <a:p>
            <a:pPr lvl="1"/>
            <a:r>
              <a:rPr lang="en-US" dirty="0"/>
              <a:t>Try to relate your namespace in terms of Category Theory/Computing Science ideas</a:t>
            </a:r>
          </a:p>
          <a:p>
            <a:pPr lvl="1"/>
            <a:r>
              <a:rPr lang="en-US" dirty="0"/>
              <a:t>Refresh your </a:t>
            </a:r>
            <a:r>
              <a:rPr lang="en-US" dirty="0" err="1"/>
              <a:t>Github</a:t>
            </a:r>
            <a:r>
              <a:rPr lang="en-US" dirty="0"/>
              <a:t> content and include your with proper </a:t>
            </a:r>
            <a:r>
              <a:rPr lang="en-US" dirty="0" err="1"/>
              <a:t>NsM</a:t>
            </a:r>
            <a:endParaRPr lang="en-US" dirty="0"/>
          </a:p>
          <a:p>
            <a:pPr lvl="2"/>
            <a:r>
              <a:rPr lang="en-US"/>
              <a:t>Course </a:t>
            </a:r>
            <a:r>
              <a:rPr lang="en-US" dirty="0" err="1"/>
              <a:t>Github</a:t>
            </a:r>
            <a:r>
              <a:rPr lang="en-US" dirty="0"/>
              <a:t> @ </a:t>
            </a:r>
            <a:r>
              <a:rPr lang="en-US" dirty="0">
                <a:hlinkClick r:id="rId2"/>
              </a:rPr>
              <a:t>https://github.com/benkoo/CognitiveFoundation2020</a:t>
            </a:r>
            <a:endParaRPr lang="en-TW" dirty="0"/>
          </a:p>
          <a:p>
            <a:r>
              <a:rPr lang="en-TW" dirty="0"/>
              <a:t>Integrate content in your learning report to the final report</a:t>
            </a:r>
          </a:p>
          <a:p>
            <a:pPr lvl="2"/>
            <a:r>
              <a:rPr lang="en-TW" dirty="0"/>
              <a:t>Start compiling the weekly Logic Model</a:t>
            </a:r>
            <a:r>
              <a:rPr lang="en-US" dirty="0"/>
              <a:t> into a meaningful story line (“</a:t>
            </a:r>
            <a:r>
              <a:rPr lang="en-US" b="1" i="1" dirty="0"/>
              <a:t>path of thoughts</a:t>
            </a:r>
            <a:r>
              <a:rPr lang="en-US" dirty="0"/>
              <a:t>”)</a:t>
            </a:r>
            <a:endParaRPr lang="en-TW" dirty="0"/>
          </a:p>
          <a:p>
            <a:pPr lvl="2"/>
            <a:r>
              <a:rPr lang="en-TW" dirty="0"/>
              <a:t>Prepare for a 15 minute presentation about your progress for next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3247765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1767588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 to Homological Algebar series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
        <p:nvSpPr>
          <p:cNvPr id="15" name="TextBox 14">
            <a:extLst>
              <a:ext uri="{FF2B5EF4-FFF2-40B4-BE49-F238E27FC236}">
                <a16:creationId xmlns:a16="http://schemas.microsoft.com/office/drawing/2014/main" id="{2E06A309-FD75-0141-B063-A49CF8C47537}"/>
              </a:ext>
            </a:extLst>
          </p:cNvPr>
          <p:cNvSpPr txBox="1"/>
          <p:nvPr/>
        </p:nvSpPr>
        <p:spPr>
          <a:xfrm>
            <a:off x="2196444" y="4337750"/>
            <a:ext cx="4751109" cy="738664"/>
          </a:xfrm>
          <a:prstGeom prst="rect">
            <a:avLst/>
          </a:prstGeom>
          <a:noFill/>
        </p:spPr>
        <p:txBody>
          <a:bodyPr wrap="square" rtlCol="0">
            <a:spAutoFit/>
          </a:bodyPr>
          <a:lstStyle/>
          <a:p>
            <a:r>
              <a:rPr lang="en-US" dirty="0"/>
              <a:t>Youtuber </a:t>
            </a:r>
            <a:r>
              <a:rPr lang="en-US" dirty="0">
                <a:hlinkClick r:id="rId2"/>
              </a:rPr>
              <a:t>Jeremy Mann</a:t>
            </a:r>
            <a:r>
              <a:rPr lang="en-US" dirty="0"/>
              <a:t>: A mathematician interested in applying Category Theory to Data Science related problems.</a:t>
            </a:r>
            <a:endParaRPr lang="en-TW" dirty="0"/>
          </a:p>
        </p:txBody>
      </p:sp>
      <p:pic>
        <p:nvPicPr>
          <p:cNvPr id="3" name="Picture 2">
            <a:hlinkClick r:id="rId3"/>
            <a:extLst>
              <a:ext uri="{FF2B5EF4-FFF2-40B4-BE49-F238E27FC236}">
                <a16:creationId xmlns:a16="http://schemas.microsoft.com/office/drawing/2014/main" id="{E44B6EFB-E65D-EC45-A807-EC123EB355EB}"/>
              </a:ext>
            </a:extLst>
          </p:cNvPr>
          <p:cNvPicPr>
            <a:picLocks noChangeAspect="1"/>
          </p:cNvPicPr>
          <p:nvPr/>
        </p:nvPicPr>
        <p:blipFill>
          <a:blip r:embed="rId4"/>
          <a:stretch>
            <a:fillRect/>
          </a:stretch>
        </p:blipFill>
        <p:spPr>
          <a:xfrm>
            <a:off x="207389" y="1102341"/>
            <a:ext cx="5222449" cy="2261219"/>
          </a:xfrm>
          <a:prstGeom prst="rect">
            <a:avLst/>
          </a:prstGeom>
        </p:spPr>
      </p:pic>
      <p:pic>
        <p:nvPicPr>
          <p:cNvPr id="5" name="Picture 4">
            <a:hlinkClick r:id="rId5"/>
            <a:extLst>
              <a:ext uri="{FF2B5EF4-FFF2-40B4-BE49-F238E27FC236}">
                <a16:creationId xmlns:a16="http://schemas.microsoft.com/office/drawing/2014/main" id="{1CDFD77F-C5D7-DA48-8D62-513119F5E3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753452"/>
            <a:ext cx="4004153" cy="2171565"/>
          </a:xfrm>
          <a:prstGeom prst="rect">
            <a:avLst/>
          </a:prstGeom>
        </p:spPr>
      </p:pic>
      <p:sp>
        <p:nvSpPr>
          <p:cNvPr id="6" name="TextBox 5">
            <a:extLst>
              <a:ext uri="{FF2B5EF4-FFF2-40B4-BE49-F238E27FC236}">
                <a16:creationId xmlns:a16="http://schemas.microsoft.com/office/drawing/2014/main" id="{90671F68-5A53-1D4F-A1AF-3D241E73D5EF}"/>
              </a:ext>
            </a:extLst>
          </p:cNvPr>
          <p:cNvSpPr txBox="1"/>
          <p:nvPr/>
        </p:nvSpPr>
        <p:spPr>
          <a:xfrm>
            <a:off x="797664" y="3448176"/>
            <a:ext cx="2797561" cy="253916"/>
          </a:xfrm>
          <a:prstGeom prst="rect">
            <a:avLst/>
          </a:prstGeom>
          <a:noFill/>
        </p:spPr>
        <p:txBody>
          <a:bodyPr wrap="none" rtlCol="0">
            <a:spAutoFit/>
          </a:bodyPr>
          <a:lstStyle/>
          <a:p>
            <a:r>
              <a:rPr lang="en-TW" sz="1050" dirty="0"/>
              <a:t>Video Link: </a:t>
            </a:r>
            <a:r>
              <a:rPr lang="en-US" sz="1050" dirty="0">
                <a:hlinkClick r:id="rId3"/>
              </a:rPr>
              <a:t>https://</a:t>
            </a:r>
            <a:r>
              <a:rPr lang="en-US" sz="1050" dirty="0" err="1">
                <a:hlinkClick r:id="rId3"/>
              </a:rPr>
              <a:t>youtu.be</a:t>
            </a:r>
            <a:r>
              <a:rPr lang="en-US" sz="1050" dirty="0">
                <a:hlinkClick r:id="rId3"/>
              </a:rPr>
              <a:t>/GGL6AZpO7Ck</a:t>
            </a:r>
            <a:endParaRPr lang="en-TW" sz="1050" dirty="0"/>
          </a:p>
        </p:txBody>
      </p:sp>
      <p:sp>
        <p:nvSpPr>
          <p:cNvPr id="11" name="TextBox 10">
            <a:extLst>
              <a:ext uri="{FF2B5EF4-FFF2-40B4-BE49-F238E27FC236}">
                <a16:creationId xmlns:a16="http://schemas.microsoft.com/office/drawing/2014/main" id="{E90A3D70-91BB-C548-B8AB-11FB3F71DADD}"/>
              </a:ext>
            </a:extLst>
          </p:cNvPr>
          <p:cNvSpPr txBox="1"/>
          <p:nvPr/>
        </p:nvSpPr>
        <p:spPr>
          <a:xfrm>
            <a:off x="5175294" y="3941216"/>
            <a:ext cx="2658100" cy="253916"/>
          </a:xfrm>
          <a:prstGeom prst="rect">
            <a:avLst/>
          </a:prstGeom>
          <a:noFill/>
        </p:spPr>
        <p:txBody>
          <a:bodyPr wrap="none" rtlCol="0">
            <a:spAutoFit/>
          </a:bodyPr>
          <a:lstStyle/>
          <a:p>
            <a:r>
              <a:rPr lang="en-TW" sz="1050" dirty="0"/>
              <a:t>Video Link: </a:t>
            </a:r>
            <a:r>
              <a:rPr lang="en-US" sz="1050" dirty="0">
                <a:hlinkClick r:id="rId5"/>
              </a:rPr>
              <a:t>https://youtu.be/9pPS7iJ4grM</a:t>
            </a:r>
            <a:endParaRPr lang="en-TW" sz="1050" dirty="0"/>
          </a:p>
        </p:txBody>
      </p:sp>
    </p:spTree>
    <p:extLst>
      <p:ext uri="{BB962C8B-B14F-4D97-AF65-F5344CB8AC3E}">
        <p14:creationId xmlns:p14="http://schemas.microsoft.com/office/powerpoint/2010/main" val="3520327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br>
              <a:rPr lang="en-TW" dirty="0"/>
            </a:br>
            <a:r>
              <a:rPr lang="en-TW" sz="1400" dirty="0"/>
              <a:t>(the trick of converting a problem to a simple domain and back)</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2114730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3992993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 as a way to establish Equivalence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pic>
        <p:nvPicPr>
          <p:cNvPr id="6" name="Picture 5">
            <a:hlinkClick r:id="rId4"/>
            <a:extLst>
              <a:ext uri="{FF2B5EF4-FFF2-40B4-BE49-F238E27FC236}">
                <a16:creationId xmlns:a16="http://schemas.microsoft.com/office/drawing/2014/main" id="{D5380F9B-8C0A-0E4A-99D6-1A79505E9F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7278" y="1017725"/>
            <a:ext cx="2808116" cy="1775030"/>
          </a:xfrm>
          <a:prstGeom prst="rect">
            <a:avLst/>
          </a:prstGeom>
        </p:spPr>
      </p:pic>
      <p:pic>
        <p:nvPicPr>
          <p:cNvPr id="7" name="Picture 6">
            <a:hlinkClick r:id="rId6"/>
            <a:extLst>
              <a:ext uri="{FF2B5EF4-FFF2-40B4-BE49-F238E27FC236}">
                <a16:creationId xmlns:a16="http://schemas.microsoft.com/office/drawing/2014/main" id="{97D6AD0E-314F-1846-8179-7DB4FAB28B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8611" y="2888187"/>
            <a:ext cx="2826783" cy="1775030"/>
          </a:xfrm>
          <a:prstGeom prst="rect">
            <a:avLst/>
          </a:prstGeom>
        </p:spPr>
      </p:pic>
      <p:pic>
        <p:nvPicPr>
          <p:cNvPr id="8" name="Picture 7">
            <a:extLst>
              <a:ext uri="{FF2B5EF4-FFF2-40B4-BE49-F238E27FC236}">
                <a16:creationId xmlns:a16="http://schemas.microsoft.com/office/drawing/2014/main" id="{89100F46-122A-9745-B6C0-552D883DB09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0972" y="1008327"/>
            <a:ext cx="2827370" cy="1775030"/>
          </a:xfrm>
          <a:prstGeom prst="rect">
            <a:avLst/>
          </a:prstGeom>
        </p:spPr>
      </p:pic>
      <p:pic>
        <p:nvPicPr>
          <p:cNvPr id="9" name="Picture 8">
            <a:hlinkClick r:id="rId9"/>
            <a:extLst>
              <a:ext uri="{FF2B5EF4-FFF2-40B4-BE49-F238E27FC236}">
                <a16:creationId xmlns:a16="http://schemas.microsoft.com/office/drawing/2014/main" id="{669D0A1B-D4B5-8449-957E-908A16C8BA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28225" y="984891"/>
            <a:ext cx="749127" cy="470304"/>
          </a:xfrm>
          <a:prstGeom prst="rect">
            <a:avLst/>
          </a:prstGeom>
        </p:spPr>
      </p:pic>
      <p:pic>
        <p:nvPicPr>
          <p:cNvPr id="10" name="Picture 9">
            <a:extLst>
              <a:ext uri="{FF2B5EF4-FFF2-40B4-BE49-F238E27FC236}">
                <a16:creationId xmlns:a16="http://schemas.microsoft.com/office/drawing/2014/main" id="{D10E6132-C595-2744-8F4B-C8C347F5B9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4336" y="2126800"/>
            <a:ext cx="1690327" cy="1061192"/>
          </a:xfrm>
          <a:prstGeom prst="rect">
            <a:avLst/>
          </a:prstGeom>
        </p:spPr>
      </p:pic>
      <p:pic>
        <p:nvPicPr>
          <p:cNvPr id="12" name="Picture 11">
            <a:hlinkClick r:id="rId12"/>
            <a:extLst>
              <a:ext uri="{FF2B5EF4-FFF2-40B4-BE49-F238E27FC236}">
                <a16:creationId xmlns:a16="http://schemas.microsoft.com/office/drawing/2014/main" id="{C15644BB-E37B-BD44-8907-4F68661897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78342" y="1008327"/>
            <a:ext cx="2349822" cy="1475225"/>
          </a:xfrm>
          <a:prstGeom prst="rect">
            <a:avLst/>
          </a:prstGeom>
        </p:spPr>
      </p:pic>
      <p:pic>
        <p:nvPicPr>
          <p:cNvPr id="13" name="Picture 12">
            <a:hlinkClick r:id="rId14"/>
            <a:extLst>
              <a:ext uri="{FF2B5EF4-FFF2-40B4-BE49-F238E27FC236}">
                <a16:creationId xmlns:a16="http://schemas.microsoft.com/office/drawing/2014/main" id="{02F7A52A-9422-314F-A2AF-8AEA811F20B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61249" y="2171274"/>
            <a:ext cx="1690328" cy="1061192"/>
          </a:xfrm>
          <a:prstGeom prst="rect">
            <a:avLst/>
          </a:prstGeom>
        </p:spPr>
      </p:pic>
      <p:pic>
        <p:nvPicPr>
          <p:cNvPr id="14" name="Picture 13">
            <a:hlinkClick r:id="rId16"/>
            <a:extLst>
              <a:ext uri="{FF2B5EF4-FFF2-40B4-BE49-F238E27FC236}">
                <a16:creationId xmlns:a16="http://schemas.microsoft.com/office/drawing/2014/main" id="{BFBF250A-CE3C-314C-B17B-8BFB8191BF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344651" y="2373971"/>
            <a:ext cx="2366389" cy="1485626"/>
          </a:xfrm>
          <a:prstGeom prst="rect">
            <a:avLst/>
          </a:prstGeom>
        </p:spPr>
      </p:pic>
      <p:pic>
        <p:nvPicPr>
          <p:cNvPr id="15" name="Picture 14">
            <a:hlinkClick r:id="rId18"/>
            <a:extLst>
              <a:ext uri="{FF2B5EF4-FFF2-40B4-BE49-F238E27FC236}">
                <a16:creationId xmlns:a16="http://schemas.microsoft.com/office/drawing/2014/main" id="{97024FBB-F6F8-5B4F-84D0-0F290F33CAA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851315" y="3013710"/>
            <a:ext cx="2545765" cy="1598239"/>
          </a:xfrm>
          <a:prstGeom prst="rect">
            <a:avLst/>
          </a:prstGeom>
        </p:spPr>
      </p:pic>
      <p:pic>
        <p:nvPicPr>
          <p:cNvPr id="16" name="Picture 15">
            <a:hlinkClick r:id="rId20"/>
            <a:extLst>
              <a:ext uri="{FF2B5EF4-FFF2-40B4-BE49-F238E27FC236}">
                <a16:creationId xmlns:a16="http://schemas.microsoft.com/office/drawing/2014/main" id="{E7B9D3C0-DE41-904B-A4BA-3F13B8B63DC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53214" y="3562998"/>
            <a:ext cx="1604136" cy="1007081"/>
          </a:xfrm>
          <a:prstGeom prst="rect">
            <a:avLst/>
          </a:prstGeom>
        </p:spPr>
      </p:pic>
    </p:spTree>
    <p:extLst>
      <p:ext uri="{BB962C8B-B14F-4D97-AF65-F5344CB8AC3E}">
        <p14:creationId xmlns:p14="http://schemas.microsoft.com/office/powerpoint/2010/main" val="615011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spTree>
    <p:extLst>
      <p:ext uri="{BB962C8B-B14F-4D97-AF65-F5344CB8AC3E}">
        <p14:creationId xmlns:p14="http://schemas.microsoft.com/office/powerpoint/2010/main" val="2380431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10091</TotalTime>
  <Words>2820</Words>
  <Application>Microsoft Macintosh PowerPoint</Application>
  <PresentationFormat>On-screen Show (16:9)</PresentationFormat>
  <Paragraphs>392</Paragraphs>
  <Slides>73</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73</vt:i4>
      </vt:variant>
    </vt:vector>
  </HeadingPairs>
  <TitlesOfParts>
    <vt:vector size="85" baseType="lpstr">
      <vt:lpstr>Hei</vt:lpstr>
      <vt:lpstr>黑体</vt:lpstr>
      <vt:lpstr>STXingkai</vt:lpstr>
      <vt:lpstr>华文新魏</vt:lpstr>
      <vt:lpstr>华文新魏</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Abstract Specification</vt:lpstr>
      <vt:lpstr>What is Knowledge?</vt:lpstr>
      <vt:lpstr>A simple exercise</vt:lpstr>
      <vt:lpstr>What is a Homotopy?</vt:lpstr>
      <vt:lpstr>Knowledge Representation in Topology (the trick of converting a problem to a simple domain and back)</vt:lpstr>
      <vt:lpstr>Homeomorphisms as a way to establish Equivalence</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Criteria: Check if our strategy works</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Paths as sequences of “Actions” with assigned names (state values)</vt:lpstr>
      <vt:lpstr>Representation of Action</vt:lpstr>
      <vt:lpstr>Change in Action S across multiple intervals</vt:lpstr>
      <vt:lpstr>PowerPoint Presentation</vt:lpstr>
      <vt:lpstr>Representing Functions as Paths</vt:lpstr>
      <vt:lpstr>Modeling everything as Types of Functions</vt:lpstr>
      <vt:lpstr>Representing Types (names with intensive properties)</vt:lpstr>
      <vt:lpstr>NsM complements Type Theory</vt:lpstr>
      <vt:lpstr>PowerPoint Presentation</vt:lpstr>
      <vt:lpstr>PowerPoint Presentation</vt:lpstr>
      <vt:lpstr>PowerPoint Presentation</vt:lpstr>
      <vt:lpstr>PowerPoint Presentation</vt:lpstr>
      <vt:lpstr>PowerPoint Presentation</vt:lpstr>
      <vt:lpstr>PowerPoint Presentation</vt:lpstr>
      <vt:lpstr>Category Theory is all about Composing Arrows</vt:lpstr>
      <vt:lpstr>PowerPoint Presentation</vt:lpstr>
      <vt:lpstr>Universal Constructions as a “unique” strategy</vt:lpstr>
      <vt:lpstr>All concepts (ideas) are Kan Extensions      -Saunder Mac Lane</vt:lpstr>
      <vt:lpstr>PowerPoint Presentation</vt:lpstr>
      <vt:lpstr>Abundent Data Sources Available</vt:lpstr>
      <vt:lpstr>PowerPoint Presentation</vt:lpstr>
      <vt:lpstr>PowerPoint Presentation</vt:lpstr>
      <vt:lpstr>PowerPoint Presentation</vt:lpstr>
      <vt:lpstr>Summary</vt:lpstr>
      <vt:lpstr>Your actions before Oct 26, 2020</vt:lpstr>
      <vt:lpstr>References</vt:lpstr>
      <vt:lpstr>Reference to Homological Algebar series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PowerPoint Presentation</vt:lpstr>
      <vt:lpstr>PowerPoint Presentation</vt:lpstr>
      <vt:lpstr>Representing Graphical Information Content</vt:lpstr>
      <vt:lpstr>PowerPoint Presentation</vt:lpstr>
      <vt:lpstr>From Category Theory to Higher Type Theory</vt:lpstr>
      <vt:lpstr>PowerPoint Presentation</vt:lpstr>
      <vt:lpstr>PowerPoint Presentation</vt:lpstr>
      <vt:lpstr>Ontological Engineering (知识图谱)</vt:lpstr>
      <vt:lpstr>可计算图形语意：Computable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2115</cp:revision>
  <dcterms:modified xsi:type="dcterms:W3CDTF">2020-11-16T04:07:02Z</dcterms:modified>
</cp:coreProperties>
</file>